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2" r:id="rId7"/>
    <p:sldId id="267" r:id="rId8"/>
    <p:sldId id="263" r:id="rId9"/>
    <p:sldId id="265" r:id="rId10"/>
    <p:sldId id="264" r:id="rId11"/>
    <p:sldId id="266" r:id="rId12"/>
    <p:sldId id="27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818" autoAdjust="0"/>
  </p:normalViewPr>
  <p:slideViewPr>
    <p:cSldViewPr snapToGrid="0">
      <p:cViewPr varScale="1">
        <p:scale>
          <a:sx n="59" d="100"/>
          <a:sy n="59" d="100"/>
        </p:scale>
        <p:origin x="11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566E-BD9E-4A6E-8348-5BCE7014A4A1}" type="datetimeFigureOut">
              <a:rPr lang="en-IN" smtClean="0"/>
              <a:t>01-02-2022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73B2-C461-4844-8942-02C64D3F3ADF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519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566E-BD9E-4A6E-8348-5BCE7014A4A1}" type="datetimeFigureOut">
              <a:rPr lang="en-IN" smtClean="0"/>
              <a:t>01-02-2022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73B2-C461-4844-8942-02C64D3F3ADF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extBox 6"/>
          <p:cNvSpPr txBox="1"/>
          <p:nvPr userDrawn="1"/>
        </p:nvSpPr>
        <p:spPr>
          <a:xfrm>
            <a:off x="9672034" y="5869094"/>
            <a:ext cx="2519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err="1" smtClean="0">
                <a:solidFill>
                  <a:schemeClr val="accent6">
                    <a:lumMod val="75000"/>
                  </a:schemeClr>
                </a:solidFill>
              </a:rPr>
              <a:t>Prof.</a:t>
            </a:r>
            <a:r>
              <a:rPr lang="en-IN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N" dirty="0" err="1" smtClean="0">
                <a:solidFill>
                  <a:schemeClr val="accent6">
                    <a:lumMod val="75000"/>
                  </a:schemeClr>
                </a:solidFill>
              </a:rPr>
              <a:t>Muskan</a:t>
            </a:r>
            <a:r>
              <a:rPr lang="en-IN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N" dirty="0" err="1" smtClean="0">
                <a:solidFill>
                  <a:schemeClr val="accent6">
                    <a:lumMod val="75000"/>
                  </a:schemeClr>
                </a:solidFill>
              </a:rPr>
              <a:t>Jeswani</a:t>
            </a:r>
            <a:endParaRPr lang="en-IN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20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566E-BD9E-4A6E-8348-5BCE7014A4A1}" type="datetimeFigureOut">
              <a:rPr lang="en-IN" smtClean="0"/>
              <a:t>01-02-2022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73B2-C461-4844-8942-02C64D3F3ADF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6879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566E-BD9E-4A6E-8348-5BCE7014A4A1}" type="datetimeFigureOut">
              <a:rPr lang="en-IN" smtClean="0"/>
              <a:t>01-02-2022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73B2-C461-4844-8942-02C64D3F3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3000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566E-BD9E-4A6E-8348-5BCE7014A4A1}" type="datetimeFigureOut">
              <a:rPr lang="en-IN" smtClean="0"/>
              <a:t>01-02-2022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73B2-C461-4844-8942-02C64D3F3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7273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566E-BD9E-4A6E-8348-5BCE7014A4A1}" type="datetimeFigureOut">
              <a:rPr lang="en-IN" smtClean="0"/>
              <a:t>01-02-2022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73B2-C461-4844-8942-02C64D3F3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3337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566E-BD9E-4A6E-8348-5BCE7014A4A1}" type="datetimeFigureOut">
              <a:rPr lang="en-IN" smtClean="0"/>
              <a:t>01-02-2022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73B2-C461-4844-8942-02C64D3F3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6493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0D5566E-BD9E-4A6E-8348-5BCE7014A4A1}" type="datetimeFigureOut">
              <a:rPr lang="en-IN" smtClean="0"/>
              <a:t>01-02-2022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1973B2-C461-4844-8942-02C64D3F3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718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566E-BD9E-4A6E-8348-5BCE7014A4A1}" type="datetimeFigureOut">
              <a:rPr lang="en-IN" smtClean="0"/>
              <a:t>01-02-2022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73B2-C461-4844-8942-02C64D3F3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8129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566E-BD9E-4A6E-8348-5BCE7014A4A1}" type="datetimeFigureOut">
              <a:rPr lang="en-IN" smtClean="0"/>
              <a:t>01-02-2022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73B2-C461-4844-8942-02C64D3F3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3881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566E-BD9E-4A6E-8348-5BCE7014A4A1}" type="datetimeFigureOut">
              <a:rPr lang="en-IN" smtClean="0"/>
              <a:t>01-02-2022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73B2-C461-4844-8942-02C64D3F3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974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0D5566E-BD9E-4A6E-8348-5BCE7014A4A1}" type="datetimeFigureOut">
              <a:rPr lang="en-IN" smtClean="0"/>
              <a:t>01-02-2022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21973B2-C461-4844-8942-02C64D3F3ADF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262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190916"/>
            <a:ext cx="10058400" cy="3566160"/>
          </a:xfrm>
        </p:spPr>
        <p:txBody>
          <a:bodyPr/>
          <a:lstStyle/>
          <a:p>
            <a:pPr algn="ctr"/>
            <a:r>
              <a:rPr lang="en-US" dirty="0" smtClean="0"/>
              <a:t>Business Communication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19"/>
            <a:ext cx="10058400" cy="1471651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FYBCOM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Semester – I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Prof. </a:t>
            </a:r>
            <a:r>
              <a:rPr lang="en-US" dirty="0" err="1" smtClean="0">
                <a:solidFill>
                  <a:schemeClr val="tx1"/>
                </a:solidFill>
              </a:rPr>
              <a:t>Muskan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Jeswani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97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21497"/>
          </a:xfrm>
        </p:spPr>
        <p:txBody>
          <a:bodyPr/>
          <a:lstStyle/>
          <a:p>
            <a:r>
              <a:rPr lang="en-US" dirty="0" smtClean="0"/>
              <a:t>Why this subject in your First Year?</a:t>
            </a:r>
            <a:endParaRPr lang="en-IN" dirty="0"/>
          </a:p>
        </p:txBody>
      </p:sp>
      <p:sp>
        <p:nvSpPr>
          <p:cNvPr id="4" name="5-Point Star 3"/>
          <p:cNvSpPr/>
          <p:nvPr/>
        </p:nvSpPr>
        <p:spPr>
          <a:xfrm>
            <a:off x="3717636" y="1900562"/>
            <a:ext cx="4029364" cy="3039738"/>
          </a:xfrm>
          <a:prstGeom prst="star5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/>
          <p:cNvSpPr txBox="1"/>
          <p:nvPr/>
        </p:nvSpPr>
        <p:spPr>
          <a:xfrm>
            <a:off x="4686300" y="3149927"/>
            <a:ext cx="201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COMMUNICATION</a:t>
            </a:r>
          </a:p>
          <a:p>
            <a:pPr algn="ctr"/>
            <a:r>
              <a:rPr lang="en-US" b="1" i="1" dirty="0" smtClean="0"/>
              <a:t>SKILL</a:t>
            </a:r>
            <a:endParaRPr lang="en-IN" b="1" i="1" dirty="0"/>
          </a:p>
        </p:txBody>
      </p:sp>
      <p:pic>
        <p:nvPicPr>
          <p:cNvPr id="1026" name="Picture 2" descr="5 myths about a 'dream job' that you need to stop believing | The Times of  In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292" y="2116462"/>
            <a:ext cx="2803525" cy="209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oogle to skill 3,000 Singaporeans for shifting job market - Express  Compu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324100"/>
            <a:ext cx="275272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Getting along with family | Kids Helpl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663" y="4504867"/>
            <a:ext cx="2443686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Selfie Friends Cartoon Images, Stock Photos &amp; Vectors | Shutterstoc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471" y="4668156"/>
            <a:ext cx="2462349" cy="147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57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Syllabus for Semester I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Unit 1 – Fundamentals of Communications </a:t>
            </a:r>
          </a:p>
          <a:p>
            <a:r>
              <a:rPr lang="en-IN" dirty="0"/>
              <a:t>Unit 2 – Written </a:t>
            </a:r>
            <a:r>
              <a:rPr lang="en-IN" dirty="0" smtClean="0"/>
              <a:t>Communication</a:t>
            </a:r>
            <a:endParaRPr lang="en-IN" dirty="0"/>
          </a:p>
          <a:p>
            <a:r>
              <a:rPr lang="en-IN" dirty="0"/>
              <a:t>Unit 3 – Oral Communication </a:t>
            </a:r>
          </a:p>
          <a:p>
            <a:r>
              <a:rPr lang="en-IN" dirty="0"/>
              <a:t>Unit 4 – Non-verbal communication and business etiquettes </a:t>
            </a:r>
          </a:p>
        </p:txBody>
      </p:sp>
    </p:spTree>
    <p:extLst>
      <p:ext uri="{BB962C8B-B14F-4D97-AF65-F5344CB8AC3E}">
        <p14:creationId xmlns:p14="http://schemas.microsoft.com/office/powerpoint/2010/main" val="62679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 </a:t>
            </a:r>
            <a:r>
              <a:rPr lang="en-US" dirty="0" smtClean="0"/>
              <a:t>Concept </a:t>
            </a:r>
            <a:r>
              <a:rPr lang="en-US" dirty="0"/>
              <a:t>– meaning, definition, process</a:t>
            </a:r>
          </a:p>
          <a:p>
            <a:r>
              <a:rPr lang="en-US" dirty="0"/>
              <a:t>Importance of corporate communication</a:t>
            </a:r>
          </a:p>
          <a:p>
            <a:r>
              <a:rPr lang="en-US" dirty="0"/>
              <a:t>Modern methods of communication – web context, blogs writing, video and teleconferencing</a:t>
            </a:r>
          </a:p>
          <a:p>
            <a:r>
              <a:rPr lang="en-US" dirty="0"/>
              <a:t>Formal channels of communication </a:t>
            </a:r>
            <a:r>
              <a:rPr lang="en-US" dirty="0" err="1"/>
              <a:t>alongwith</a:t>
            </a:r>
            <a:r>
              <a:rPr lang="en-US" dirty="0"/>
              <a:t> objectives – vertical, horizontal and consensus.</a:t>
            </a:r>
          </a:p>
          <a:p>
            <a:r>
              <a:rPr lang="en-US" dirty="0"/>
              <a:t>Informal channels – Grapevines</a:t>
            </a:r>
          </a:p>
          <a:p>
            <a:r>
              <a:rPr lang="en-US" dirty="0"/>
              <a:t>Barriers to communication – physical / environmental, language /semantic, socio-psychological, organizational, cross-cultural and overcoming the barriers with case studies.</a:t>
            </a:r>
          </a:p>
          <a:p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1097280" y="1140767"/>
            <a:ext cx="1009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Unit 1 – Theory of Business Communication are as follows</a:t>
            </a:r>
            <a:r>
              <a:rPr lang="en-US" sz="2400" b="1" dirty="0" smtClean="0"/>
              <a:t>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86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865413"/>
            <a:ext cx="10058400" cy="806631"/>
          </a:xfrm>
        </p:spPr>
        <p:txBody>
          <a:bodyPr/>
          <a:lstStyle/>
          <a:p>
            <a:pPr algn="ctr"/>
            <a:r>
              <a:rPr lang="en-US" dirty="0" smtClean="0"/>
              <a:t>1. The Concept of Communication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Introduction to Communication:</a:t>
            </a:r>
          </a:p>
          <a:p>
            <a:r>
              <a:rPr lang="en-US" dirty="0"/>
              <a:t>The English word ‘communication’ has been derived from the Latin word, ‘</a:t>
            </a:r>
            <a:r>
              <a:rPr lang="en-US" dirty="0" err="1"/>
              <a:t>Communicare</a:t>
            </a:r>
            <a:r>
              <a:rPr lang="en-US" dirty="0"/>
              <a:t>’ which means to impart or participate or to transmit. The word ‘</a:t>
            </a:r>
            <a:r>
              <a:rPr lang="en-US" dirty="0" err="1"/>
              <a:t>Communicare</a:t>
            </a:r>
            <a:r>
              <a:rPr lang="en-US" dirty="0"/>
              <a:t>’ is derived from the root ‘</a:t>
            </a:r>
            <a:r>
              <a:rPr lang="en-US" dirty="0" err="1"/>
              <a:t>Communis</a:t>
            </a:r>
            <a:r>
              <a:rPr lang="en-US" dirty="0"/>
              <a:t>’ which means to make common or to share.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Communication </a:t>
            </a:r>
            <a:r>
              <a:rPr lang="en-US" dirty="0"/>
              <a:t>is 1) the activity or process of sharing or exchanging ideas, feelings, information, experience between two or more persons; 2) an act or instance of transmitting; 3) the information actually communicated by some means.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990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 of communication: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Oxford English Dictionary defines communication as “the action of conveying or exchanging information and ideas</a:t>
            </a:r>
            <a:r>
              <a:rPr lang="en-US" dirty="0" smtClean="0"/>
              <a:t>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Keith Davis defines communication as “Communication is the transfer of information and understanding from one person to another.”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842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Features of Communication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Communication is Unintentional as well as </a:t>
            </a:r>
            <a:r>
              <a:rPr lang="en-US" dirty="0" smtClean="0"/>
              <a:t>Intentional</a:t>
            </a:r>
          </a:p>
          <a:p>
            <a:endParaRPr lang="en-US" dirty="0"/>
          </a:p>
          <a:p>
            <a:r>
              <a:rPr lang="en-US" dirty="0"/>
              <a:t>Communication is a Dynamic Process </a:t>
            </a:r>
            <a:endParaRPr lang="en-US" dirty="0" smtClean="0"/>
          </a:p>
          <a:p>
            <a:endParaRPr lang="en-US" dirty="0"/>
          </a:p>
          <a:p>
            <a:r>
              <a:rPr lang="en-IN" dirty="0"/>
              <a:t>Communication is Systemic </a:t>
            </a:r>
            <a:endParaRPr lang="en-IN" dirty="0" smtClean="0"/>
          </a:p>
          <a:p>
            <a:endParaRPr lang="en-IN" dirty="0"/>
          </a:p>
          <a:p>
            <a:r>
              <a:rPr lang="en-US" dirty="0"/>
              <a:t>Communication is Both Interaction and Transaction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8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Process of Communication</a:t>
            </a:r>
            <a:endParaRPr lang="en-IN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240" y="2590800"/>
            <a:ext cx="8631381" cy="3131127"/>
          </a:xfrm>
        </p:spPr>
      </p:pic>
      <p:sp>
        <p:nvSpPr>
          <p:cNvPr id="9" name="Oval 8"/>
          <p:cNvSpPr/>
          <p:nvPr/>
        </p:nvSpPr>
        <p:spPr>
          <a:xfrm>
            <a:off x="4620499" y="2207722"/>
            <a:ext cx="914400" cy="3325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100" dirty="0" smtClean="0"/>
              <a:t>Phone</a:t>
            </a:r>
            <a:endParaRPr lang="en-IN" sz="1100" dirty="0"/>
          </a:p>
        </p:txBody>
      </p:sp>
      <p:sp>
        <p:nvSpPr>
          <p:cNvPr id="10" name="Oval 9"/>
          <p:cNvSpPr/>
          <p:nvPr/>
        </p:nvSpPr>
        <p:spPr>
          <a:xfrm>
            <a:off x="5579179" y="2026145"/>
            <a:ext cx="914400" cy="3325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100" dirty="0" smtClean="0"/>
              <a:t>Face to face</a:t>
            </a:r>
            <a:endParaRPr lang="en-IN" sz="1100" dirty="0"/>
          </a:p>
        </p:txBody>
      </p:sp>
      <p:sp>
        <p:nvSpPr>
          <p:cNvPr id="11" name="Oval 10"/>
          <p:cNvSpPr/>
          <p:nvPr/>
        </p:nvSpPr>
        <p:spPr>
          <a:xfrm rot="1210821">
            <a:off x="6560130" y="2216718"/>
            <a:ext cx="1142997" cy="3325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100" dirty="0" smtClean="0"/>
              <a:t>Electronic</a:t>
            </a:r>
            <a:endParaRPr lang="en-IN" sz="1100" dirty="0"/>
          </a:p>
        </p:txBody>
      </p:sp>
      <p:sp>
        <p:nvSpPr>
          <p:cNvPr id="12" name="Oval 11"/>
          <p:cNvSpPr/>
          <p:nvPr/>
        </p:nvSpPr>
        <p:spPr>
          <a:xfrm>
            <a:off x="4844888" y="1737360"/>
            <a:ext cx="914400" cy="3325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100" dirty="0" smtClean="0"/>
              <a:t>written</a:t>
            </a:r>
            <a:endParaRPr lang="en-IN" sz="1100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5302088" y="2736178"/>
            <a:ext cx="277091" cy="3810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5509909" y="2118912"/>
            <a:ext cx="249379" cy="998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6060605" y="2451423"/>
            <a:ext cx="65875" cy="665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6313470" y="2540234"/>
            <a:ext cx="443351" cy="4883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494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2987" t="27731" r="28096" b="14793"/>
          <a:stretch/>
        </p:blipFill>
        <p:spPr>
          <a:xfrm>
            <a:off x="1051564" y="246015"/>
            <a:ext cx="10141571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0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feedback in the process of communication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133600"/>
            <a:ext cx="10058400" cy="402336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dirty="0" smtClean="0"/>
              <a:t>Helps to take important decisions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Feedback helps the sender to believe that his message is conveyed rightly.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Two types of feedback. Positive and Negative feedback.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Feedback can be immediate or delayed.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Feedback in business is of utmost important.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8685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Impact of Technology on Communication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8960" y="3078480"/>
            <a:ext cx="8046720" cy="2790614"/>
          </a:xfrm>
        </p:spPr>
        <p:txBody>
          <a:bodyPr/>
          <a:lstStyle/>
          <a:p>
            <a:r>
              <a:rPr lang="en-IN" dirty="0"/>
              <a:t>https://www.youtube.com/watch?v=SvIrLC7bCjQ</a:t>
            </a:r>
          </a:p>
        </p:txBody>
      </p:sp>
    </p:spTree>
    <p:extLst>
      <p:ext uri="{BB962C8B-B14F-4D97-AF65-F5344CB8AC3E}">
        <p14:creationId xmlns:p14="http://schemas.microsoft.com/office/powerpoint/2010/main" val="305430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 YOU!!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034995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302</TotalTime>
  <Words>299</Words>
  <Application>Microsoft Office PowerPoint</Application>
  <PresentationFormat>Widescreen</PresentationFormat>
  <Paragraphs>50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Calibri Light</vt:lpstr>
      <vt:lpstr>Retrospect</vt:lpstr>
      <vt:lpstr>Business Communication</vt:lpstr>
      <vt:lpstr>Why this subject in your First Year?</vt:lpstr>
      <vt:lpstr>Syllabus for Semester I</vt:lpstr>
      <vt:lpstr>PowerPoint Presentation</vt:lpstr>
      <vt:lpstr>1. The Concept of Communication</vt:lpstr>
      <vt:lpstr>Definitions of communication:</vt:lpstr>
      <vt:lpstr>Features of Communication </vt:lpstr>
      <vt:lpstr>Process of Communication</vt:lpstr>
      <vt:lpstr>PowerPoint Presentation</vt:lpstr>
      <vt:lpstr>Importance of feedback in the process of communication</vt:lpstr>
      <vt:lpstr>Impact of Technology on Communication</vt:lpstr>
      <vt:lpstr>THANK YOU!!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41</cp:revision>
  <dcterms:created xsi:type="dcterms:W3CDTF">2020-10-05T02:42:45Z</dcterms:created>
  <dcterms:modified xsi:type="dcterms:W3CDTF">2022-02-01T10:08:26Z</dcterms:modified>
</cp:coreProperties>
</file>